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1" r:id="rId4"/>
    <p:sldId id="269" r:id="rId5"/>
    <p:sldId id="277" r:id="rId6"/>
    <p:sldId id="270" r:id="rId7"/>
    <p:sldId id="288" r:id="rId8"/>
    <p:sldId id="271" r:id="rId9"/>
    <p:sldId id="258" r:id="rId10"/>
    <p:sldId id="286" r:id="rId11"/>
    <p:sldId id="287" r:id="rId12"/>
    <p:sldId id="278" r:id="rId13"/>
    <p:sldId id="284" r:id="rId14"/>
    <p:sldId id="283" r:id="rId15"/>
    <p:sldId id="289" r:id="rId16"/>
    <p:sldId id="285" r:id="rId17"/>
    <p:sldId id="290" r:id="rId18"/>
    <p:sldId id="29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9B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572D20-450F-4117-97A8-990E2666790F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A73762-84F4-4397-89EB-4AFC8D63B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81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94B7CD-49EE-4F80-846E-836521015AB3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34D930-A082-420E-8595-5462BE72B5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5658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4861-B902-4A8E-A911-0DEF3A728FF6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111D-34B1-4EF5-8631-1E23173A6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565C-4FAF-40D9-B397-B21E11F11C37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BE1-B11D-4D80-BF1E-17721955C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1671-B4EB-4DFB-9FB8-EDE748E527ED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B56D-2356-40BE-938B-48F17A518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Прямая соединительная линия 7"/>
            <p:cNvCxnSpPr/>
            <p:nvPr/>
          </p:nvCxnSpPr>
          <p:spPr>
            <a:xfrm rot="10800000">
              <a:off x="1073151" y="1208482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8"/>
            <p:cNvCxnSpPr/>
            <p:nvPr/>
          </p:nvCxnSpPr>
          <p:spPr>
            <a:xfrm rot="10800000">
              <a:off x="1073151" y="1271607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AF42-A79D-4437-A879-841668DEDA7D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82AF-DF90-4540-B42E-2351772FF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7CBA-90C4-4023-B4F6-41F6E50E98BB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005-C033-4C7F-8017-1289D0A98B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9B31-CDDE-40D1-9E3A-8AA143E9A42D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2BC6-0179-4FC4-88EB-159CFFDCC3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Прямая соединительная линия 16"/>
            <p:cNvCxnSpPr/>
            <p:nvPr/>
          </p:nvCxnSpPr>
          <p:spPr>
            <a:xfrm>
              <a:off x="517018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7"/>
            <p:cNvCxnSpPr/>
            <p:nvPr/>
          </p:nvCxnSpPr>
          <p:spPr>
            <a:xfrm>
              <a:off x="517018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atin typeface="Arial"/>
                <a:cs typeface="Arial"/>
              </a:rPr>
              <a:t>ПРИМЕЧАНИЕ.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647402" y="2514600"/>
              <a:ext cx="10838688" cy="63500"/>
              <a:chOff x="507492" y="1501519"/>
              <a:chExt cx="8129016" cy="63500"/>
            </a:xfrm>
          </p:grpSpPr>
          <p:cxnSp>
            <p:nvCxnSpPr>
              <p:cNvPr id="10" name="Прямая соединительная линия 13"/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Прямоугольник 9"/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" name="Группа 10"/>
            <p:cNvGrpSpPr>
              <a:grpSpLocks/>
            </p:cNvGrpSpPr>
            <p:nvPr/>
          </p:nvGrpSpPr>
          <p:grpSpPr bwMode="auto">
            <a:xfrm rot="10800000">
              <a:off x="634700" y="5645135"/>
              <a:ext cx="10838689" cy="63500"/>
              <a:chOff x="517016" y="1501519"/>
              <a:chExt cx="8129017" cy="63500"/>
            </a:xfrm>
          </p:grpSpPr>
          <p:cxnSp>
            <p:nvCxnSpPr>
              <p:cNvPr id="8" name="Прямая соединительная линия 11"/>
              <p:cNvCxnSpPr/>
              <p:nvPr/>
            </p:nvCxnSpPr>
            <p:spPr>
              <a:xfrm>
                <a:off x="517016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12"/>
              <p:cNvCxnSpPr/>
              <p:nvPr/>
            </p:nvCxnSpPr>
            <p:spPr>
              <a:xfrm>
                <a:off x="517016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666-A6CA-4345-A125-74CF7C1423B0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60B9-911F-45D7-8BD7-FD1BFB352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2918-11E6-4178-A6D0-F472FDB22569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6D92-E8F1-497D-9E53-11C02CE4F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1B1A-A034-4AB1-8593-A07D117CCD71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60DA-A67C-42DF-A89A-4C85DAD7D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B32F-DAA6-4722-8CFD-DD25ED7CB718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0579-2D5C-4C08-8BFB-42123C777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423D-09F9-4D7E-9044-1F31741B7857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8C7C-4716-48A8-961A-721B59162D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3D87-C1EF-4EAE-B9D4-EBBE0C465522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8748-D405-45AA-96BC-699E9F1ABE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7EED2F-A779-4751-A3BA-E201B786B994}" type="datetimeFigureOut">
              <a:rPr lang="ru-RU"/>
              <a:pPr>
                <a:defRPr/>
              </a:pPr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999450-DA33-4DDD-8E1D-01ABBFE36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Группа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65" r:id="rId8"/>
    <p:sldLayoutId id="2147483657" r:id="rId9"/>
    <p:sldLayoutId id="2147483656" r:id="rId10"/>
    <p:sldLayoutId id="2147483655" r:id="rId11"/>
    <p:sldLayoutId id="2147483666" r:id="rId12"/>
    <p:sldLayoutId id="2147483654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350"/>
            <a:ext cx="5734050" cy="2219325"/>
          </a:xfrm>
        </p:spPr>
        <p:txBody>
          <a:bodyPr rtlCol="0"/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514843"/>
                </a:solidFill>
              </a:rPr>
              <a:t>Немецкий читальный зал Ташкент</a:t>
            </a:r>
            <a:endParaRPr lang="ru-RU" dirty="0">
              <a:solidFill>
                <a:srgbClr val="514843"/>
              </a:solidFill>
            </a:endParaRPr>
          </a:p>
        </p:txBody>
      </p:sp>
      <p:sp>
        <p:nvSpPr>
          <p:cNvPr id="17410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1104900" y="4511675"/>
            <a:ext cx="573405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algn="ctr" eaLnBrk="1" hangingPunct="1">
              <a:spcBef>
                <a:spcPct val="0"/>
              </a:spcBef>
            </a:pPr>
            <a:r>
              <a:rPr lang="ru-RU" smtClean="0"/>
              <a:t>Ташкент</a:t>
            </a:r>
            <a:r>
              <a:rPr lang="de-DE" smtClean="0"/>
              <a:t> 2013</a:t>
            </a:r>
            <a:endParaRPr lang="ru-RU" smtClean="0"/>
          </a:p>
        </p:txBody>
      </p:sp>
      <p:pic>
        <p:nvPicPr>
          <p:cNvPr id="4" name="Рисунок 3" descr="Открытая книга на столе на фоне расплывчатого изображения книжных полок.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890" r="8890"/>
          <a:stretch>
            <a:fillRect/>
          </a:stretch>
        </p:blipFill>
        <p:spPr>
          <a:xfrm>
            <a:off x="6981825" y="1311275"/>
            <a:ext cx="5210175" cy="42084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 – Важные показатели (2003-2012 г.г.)</a:t>
            </a:r>
          </a:p>
        </p:txBody>
      </p:sp>
      <p:graphicFrame>
        <p:nvGraphicFramePr>
          <p:cNvPr id="26626" name="Объект 6"/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presentationml/2006/ole">
            <p:oleObj spid="_x0000_s26628" r:id="rId3" imgW="9986113" imgH="4572396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 – Важные показатели (2003-2012 г.г.)</a:t>
            </a:r>
          </a:p>
        </p:txBody>
      </p:sp>
      <p:graphicFrame>
        <p:nvGraphicFramePr>
          <p:cNvPr id="27650" name="Объект 6"/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presentationml/2006/ole">
            <p:oleObj spid="_x0000_s27652" r:id="rId3" imgW="9986113" imgH="4572396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DSCF3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4294188"/>
            <a:ext cx="3113087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8" descr="DSCF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4270375"/>
            <a:ext cx="3068637" cy="225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5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Мероприятия</a:t>
            </a:r>
            <a:endParaRPr lang="ru-RU" smtClean="0">
              <a:solidFill>
                <a:srgbClr val="514843"/>
              </a:solidFill>
            </a:endParaRPr>
          </a:p>
        </p:txBody>
      </p:sp>
      <p:sp>
        <p:nvSpPr>
          <p:cNvPr id="28676" name="Объект 13"/>
          <p:cNvSpPr>
            <a:spLocks noGrp="1"/>
          </p:cNvSpPr>
          <p:nvPr>
            <p:ph idx="1"/>
          </p:nvPr>
        </p:nvSpPr>
        <p:spPr bwMode="auto">
          <a:xfrm>
            <a:off x="1104900" y="1552575"/>
            <a:ext cx="9982200" cy="4619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Ежегодно в Немецком читальном зале проводятся различные мероприятия для любого возраста, социального- и профессионального статуса. </a:t>
            </a:r>
          </a:p>
        </p:txBody>
      </p:sp>
      <p:pic>
        <p:nvPicPr>
          <p:cNvPr id="28677" name="Picture 4" descr="DSC014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2592388"/>
            <a:ext cx="3103562" cy="227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IMG_8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2549525"/>
            <a:ext cx="3105150" cy="221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9" name="Picture 7" descr="IMG_8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9475" y="2592388"/>
            <a:ext cx="3094038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немецкие авторы в Ташкенте</a:t>
            </a:r>
            <a:endParaRPr lang="ru-RU" smtClean="0">
              <a:solidFill>
                <a:srgbClr val="514843"/>
              </a:solidFill>
            </a:endParaRPr>
          </a:p>
        </p:txBody>
      </p:sp>
      <p:sp>
        <p:nvSpPr>
          <p:cNvPr id="29698" name="Объект 1"/>
          <p:cNvSpPr>
            <a:spLocks noGrp="1"/>
          </p:cNvSpPr>
          <p:nvPr>
            <p:ph idx="1"/>
          </p:nvPr>
        </p:nvSpPr>
        <p:spPr bwMode="auto">
          <a:xfrm>
            <a:off x="468313" y="1600200"/>
            <a:ext cx="11099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de-DE" b="1" smtClean="0"/>
              <a:t>2007- </a:t>
            </a:r>
            <a:r>
              <a:rPr lang="ru-RU" b="1" smtClean="0"/>
              <a:t>Чтения немецкого автора Марика Бодрозич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smtClean="0"/>
              <a:t>В рамках проекта «Люди и книги» </a:t>
            </a:r>
            <a:r>
              <a:rPr lang="ru-RU" sz="1800" smtClean="0">
                <a:solidFill>
                  <a:srgbClr val="859B15"/>
                </a:solidFill>
              </a:rPr>
              <a:t>Молодая немецкий автор</a:t>
            </a:r>
            <a:r>
              <a:rPr lang="ru-RU" sz="1800" smtClean="0"/>
              <a:t> прочитала свои ещё не опубликованные стихотворения и эссе.</a:t>
            </a:r>
            <a:endParaRPr lang="de-DE" sz="1800" smtClean="0"/>
          </a:p>
          <a:p>
            <a:pPr marL="0" indent="0">
              <a:buFont typeface="Wingdings" pitchFamily="2" charset="2"/>
              <a:buNone/>
            </a:pPr>
            <a:r>
              <a:rPr lang="de-DE" b="1" smtClean="0"/>
              <a:t>2011 – </a:t>
            </a:r>
            <a:r>
              <a:rPr lang="ru-RU" b="1" smtClean="0"/>
              <a:t>Чтения Немецкого автора Шарлотте Кернер</a:t>
            </a:r>
            <a:endParaRPr lang="de-DE" b="1" smtClean="0"/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Знаменитый автор книг для молодежи прочитала отрывки из своего романа</a:t>
            </a:r>
            <a:r>
              <a:rPr lang="de-DE" smtClean="0"/>
              <a:t> </a:t>
            </a:r>
            <a:r>
              <a:rPr lang="de-DE" i="1" smtClean="0"/>
              <a:t>„Blueprint“ – „Blaupause“</a:t>
            </a:r>
            <a:r>
              <a:rPr lang="de-DE" smtClean="0"/>
              <a:t> </a:t>
            </a:r>
            <a:r>
              <a:rPr lang="ru-RU" smtClean="0"/>
              <a:t>, за который она получила «Немецкую молодежную литературную премию» и который в 2004 г. был экранизован с Франкой Потенте в двойной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5628" y="4429896"/>
            <a:ext cx="2190308" cy="230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Picture 6" descr="IMG_8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531" y="4621281"/>
            <a:ext cx="2597371" cy="192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03160" y="4688958"/>
            <a:ext cx="2597371" cy="192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Чтения</a:t>
            </a:r>
            <a:endParaRPr lang="ru-RU" smtClean="0">
              <a:solidFill>
                <a:srgbClr val="514843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1813" y="1565275"/>
            <a:ext cx="110998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b="1" dirty="0" smtClean="0"/>
              <a:t>2005 –</a:t>
            </a:r>
            <a:r>
              <a:rPr lang="ru-RU" b="1" dirty="0" smtClean="0"/>
              <a:t>Современная немецкая литература. </a:t>
            </a:r>
            <a:r>
              <a:rPr lang="ru-RU" b="1" dirty="0" err="1" smtClean="0"/>
              <a:t>Феридун</a:t>
            </a:r>
            <a:r>
              <a:rPr lang="ru-RU" b="1" dirty="0" smtClean="0"/>
              <a:t> </a:t>
            </a:r>
            <a:r>
              <a:rPr lang="ru-RU" b="1" dirty="0" err="1" smtClean="0"/>
              <a:t>Заимоглу</a:t>
            </a:r>
            <a:r>
              <a:rPr lang="ru-RU" b="1" dirty="0" smtClean="0"/>
              <a:t> и Юлия Франк.</a:t>
            </a:r>
            <a:endParaRPr lang="de-DE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/>
              <a:t> Госпожа Катрин Рихтер прочитала доклад о премии имени </a:t>
            </a:r>
            <a:r>
              <a:rPr lang="ru-RU" sz="1800" dirty="0" err="1" smtClean="0"/>
              <a:t>Адельберта</a:t>
            </a:r>
            <a:r>
              <a:rPr lang="ru-RU" sz="1800" dirty="0" smtClean="0"/>
              <a:t> фон </a:t>
            </a:r>
            <a:r>
              <a:rPr lang="ru-RU" sz="1800" dirty="0" err="1" smtClean="0"/>
              <a:t>Хамиссо</a:t>
            </a:r>
            <a:r>
              <a:rPr lang="ru-RU" sz="1800" dirty="0" smtClean="0"/>
              <a:t>  и рассказала биографии  немецких авторов, награжденных данной премией,  </a:t>
            </a:r>
            <a:r>
              <a:rPr lang="ru-RU" sz="1800" dirty="0" err="1" smtClean="0"/>
              <a:t>Феридун</a:t>
            </a:r>
            <a:r>
              <a:rPr lang="ru-RU" sz="1800" dirty="0" smtClean="0"/>
              <a:t> </a:t>
            </a:r>
            <a:r>
              <a:rPr lang="ru-RU" sz="1800" dirty="0" err="1" smtClean="0"/>
              <a:t>Заимоглу</a:t>
            </a:r>
            <a:r>
              <a:rPr lang="ru-RU" sz="1800" dirty="0" smtClean="0"/>
              <a:t> и Юлия Франк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b="1" dirty="0" smtClean="0"/>
              <a:t>2011- </a:t>
            </a:r>
            <a:r>
              <a:rPr lang="ru-RU" b="1" dirty="0" smtClean="0"/>
              <a:t>Чтение романа «И потом эта тишина», автора Хариет Колер</a:t>
            </a:r>
            <a:endParaRPr lang="de-DE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/>
              <a:t>Докладчики Гёте-Института Ташкент Натали </a:t>
            </a:r>
            <a:r>
              <a:rPr lang="ru-RU" sz="1800" dirty="0" err="1" smtClean="0"/>
              <a:t>Антковиак</a:t>
            </a:r>
            <a:r>
              <a:rPr lang="ru-RU" sz="1800" dirty="0" smtClean="0"/>
              <a:t> и Ханна </a:t>
            </a:r>
            <a:r>
              <a:rPr lang="ru-RU" sz="1800" dirty="0" err="1" smtClean="0"/>
              <a:t>Мут</a:t>
            </a:r>
            <a:r>
              <a:rPr lang="ru-RU" sz="1800" dirty="0" smtClean="0"/>
              <a:t> провели чтение и обсуждение романа, после чего состоялась дискуссия по произведению с гостями.</a:t>
            </a:r>
            <a:endParaRPr lang="de-DE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b="1" dirty="0" smtClean="0"/>
              <a:t>2011 –</a:t>
            </a:r>
            <a:r>
              <a:rPr lang="ru-RU" b="1" dirty="0" smtClean="0"/>
              <a:t>Чтения для детей на пасху.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dirty="0" smtClean="0"/>
              <a:t>Pünktlich zu Ostern hat das Goethe-Institut Taschkent zu eine ganz besonderen Lesung für Kinder mit Moderatorinnen Jana Richter und Helene Henze eingeladen.</a:t>
            </a:r>
            <a:r>
              <a:rPr lang="ru-RU" sz="1800" dirty="0" smtClean="0"/>
              <a:t> Практикантки Гёте-Институт Ташкент Яна Рихтер и Хелене </a:t>
            </a:r>
            <a:r>
              <a:rPr lang="ru-RU" sz="1800" dirty="0" err="1" smtClean="0"/>
              <a:t>Хенце</a:t>
            </a:r>
            <a:r>
              <a:rPr lang="ru-RU" sz="1800" dirty="0" smtClean="0"/>
              <a:t> провели своеобразное чтение для маленьких гостей со сладким окончанием на пасху.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b="1" dirty="0" smtClean="0"/>
              <a:t>2012 –</a:t>
            </a:r>
            <a:r>
              <a:rPr lang="ru-RU" sz="1800" b="1" dirty="0" smtClean="0"/>
              <a:t>Чтение романа «Мужчина, прошедший сквозь столетие», автора </a:t>
            </a:r>
            <a:r>
              <a:rPr lang="ru-RU" sz="1800" b="1" dirty="0" err="1" smtClean="0"/>
              <a:t>Морица</a:t>
            </a:r>
            <a:r>
              <a:rPr lang="ru-RU" sz="1800" b="1" dirty="0" smtClean="0"/>
              <a:t> Ринке</a:t>
            </a:r>
            <a:endParaRPr lang="de-DE" sz="1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dirty="0" smtClean="0"/>
              <a:t>Катя </a:t>
            </a:r>
            <a:r>
              <a:rPr lang="ru-RU" sz="1800" dirty="0" err="1" smtClean="0"/>
              <a:t>Нус</a:t>
            </a:r>
            <a:r>
              <a:rPr lang="ru-RU" sz="1800" dirty="0" smtClean="0"/>
              <a:t> и Юлия </a:t>
            </a:r>
            <a:r>
              <a:rPr lang="ru-RU" sz="1800" dirty="0" err="1" smtClean="0"/>
              <a:t>Гиринг</a:t>
            </a:r>
            <a:r>
              <a:rPr lang="ru-RU" sz="1800" dirty="0" smtClean="0"/>
              <a:t> из Гёте-Института Ташкент прочли отрывки из дебютного </a:t>
            </a:r>
            <a:br>
              <a:rPr lang="ru-RU" sz="1800" dirty="0" smtClean="0"/>
            </a:br>
            <a:r>
              <a:rPr lang="ru-RU" sz="1800" dirty="0" smtClean="0"/>
              <a:t>романа </a:t>
            </a:r>
            <a:r>
              <a:rPr lang="ru-RU" sz="1800" dirty="0" err="1" smtClean="0"/>
              <a:t>Морица</a:t>
            </a:r>
            <a:r>
              <a:rPr lang="ru-RU" sz="1800" dirty="0" smtClean="0"/>
              <a:t> Ринке и обсудили этот роман со слушателями.</a:t>
            </a:r>
            <a:endParaRPr lang="de-DE" sz="18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35191" y="8355"/>
            <a:ext cx="1616147" cy="100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94260" y="670773"/>
            <a:ext cx="1575710" cy="112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DSCF19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4805" y="5550017"/>
            <a:ext cx="1734344" cy="118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901635" y="4830059"/>
            <a:ext cx="2016832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</a:t>
            </a:r>
            <a:r>
              <a:rPr lang="de-DE" smtClean="0">
                <a:solidFill>
                  <a:srgbClr val="514843"/>
                </a:solidFill>
              </a:rPr>
              <a:t>– </a:t>
            </a:r>
            <a:r>
              <a:rPr lang="ru-RU" b="1" smtClean="0">
                <a:solidFill>
                  <a:srgbClr val="514843"/>
                </a:solidFill>
              </a:rPr>
              <a:t>Книжная выставка</a:t>
            </a:r>
          </a:p>
        </p:txBody>
      </p:sp>
      <p:sp>
        <p:nvSpPr>
          <p:cNvPr id="31746" name="Объект 1"/>
          <p:cNvSpPr>
            <a:spLocks noGrp="1"/>
          </p:cNvSpPr>
          <p:nvPr>
            <p:ph idx="1"/>
          </p:nvPr>
        </p:nvSpPr>
        <p:spPr bwMode="auto">
          <a:xfrm>
            <a:off x="468313" y="1600200"/>
            <a:ext cx="11099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2006 г. Гёте-Институт Ташкент выставил в немецком Читальном зале книжную коллекцию, насчитывающую более 100 наименований. Данная коллекция включала в себя произведения авторов, награжденных премией Адельберта фон Хамиссо, которые отразили в своих произведениях культуру разных народов и стран.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6002" y="2942896"/>
            <a:ext cx="5239626" cy="313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Конкурсы на лучшее чтение</a:t>
            </a:r>
            <a:endParaRPr lang="ru-RU" smtClean="0">
              <a:solidFill>
                <a:srgbClr val="514843"/>
              </a:solidFill>
            </a:endParaRPr>
          </a:p>
        </p:txBody>
      </p:sp>
      <p:sp>
        <p:nvSpPr>
          <p:cNvPr id="32770" name="Объект 1"/>
          <p:cNvSpPr>
            <a:spLocks noGrp="1"/>
          </p:cNvSpPr>
          <p:nvPr>
            <p:ph idx="1"/>
          </p:nvPr>
        </p:nvSpPr>
        <p:spPr bwMode="auto">
          <a:xfrm>
            <a:off x="481013" y="1600200"/>
            <a:ext cx="11099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800" smtClean="0"/>
              <a:t>В рамках «Недель немецкой культуры в Узбекистане» Посольство германии в Узбекистане и Немецкий читальный зал  провели в 2008-2009г.г. Конкурсы на лучшее чтение на немецком языке среди учащихся 8,9 и 10 классов школ с углубленным изучением немецкого языка и лицеев.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smtClean="0"/>
              <a:t>Целью данного конкурса является развитие немецкого языка в Узбекистане и поддержка навыков чтения на немецком языке среди учащихся.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smtClean="0"/>
              <a:t>Победители и участники были награждены призами, информационным материалом и ,конечно, грамотами.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5433" y="4109484"/>
            <a:ext cx="3810000" cy="244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063625" y="87313"/>
            <a:ext cx="9980613" cy="10969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Профориентирующие мероприятия  и мероприятия по повышению квалификации</a:t>
            </a:r>
            <a:endParaRPr lang="ru-RU" smtClean="0">
              <a:solidFill>
                <a:srgbClr val="514843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600200"/>
            <a:ext cx="11099800" cy="4572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2004 г. «БИКС – библиотечный индекс: Инструмент, позволяющий анализировать результаты работ немецких публичных библиотек». Гёте-Институт Ташкент в лице референта Пр. </a:t>
            </a:r>
            <a:r>
              <a:rPr lang="ru-RU" dirty="0"/>
              <a:t>Лейпцигского института техники, экономики и культуры Дитмар Куммер</a:t>
            </a:r>
            <a:r>
              <a:rPr lang="ru-RU" dirty="0" smtClean="0"/>
              <a:t> и Главное Управление по делам Культуры исполнительного аппарата </a:t>
            </a:r>
            <a:r>
              <a:rPr lang="ru-RU" dirty="0" err="1" smtClean="0"/>
              <a:t>Хокима</a:t>
            </a:r>
            <a:r>
              <a:rPr lang="ru-RU" dirty="0" smtClean="0"/>
              <a:t> г. Ташкента раскрыли содержание этого библиотечного индекса, ознакомили участников мероприятия с каждым показателем и параметром оценки работы публичных библиотек, обсудили целесообразность введения такого рода индекса в Узбекистане.</a:t>
            </a:r>
          </a:p>
          <a:p>
            <a:pPr>
              <a:defRPr/>
            </a:pPr>
            <a:r>
              <a:rPr lang="ru-RU" dirty="0" smtClean="0"/>
              <a:t>2005 г. – Семинар по теме «Желание читать – кто знаком с нашей библиотекой?». Пр. Дитмар Куммер побеседовал с </a:t>
            </a:r>
            <a:r>
              <a:rPr lang="ru-RU" dirty="0" err="1"/>
              <a:t>с</a:t>
            </a:r>
            <a:r>
              <a:rPr lang="ru-RU" dirty="0"/>
              <a:t> сотрудниками районных библиотек Ташкента </a:t>
            </a:r>
            <a:r>
              <a:rPr lang="ru-RU" dirty="0" smtClean="0"/>
              <a:t>о каждом пункте опроса, проведенного среди населения Германии для выяснения отношения к чтению и интенсивности использования массовых общественных библиотек.</a:t>
            </a:r>
          </a:p>
          <a:p>
            <a:pPr>
              <a:defRPr/>
            </a:pPr>
            <a:r>
              <a:rPr lang="ru-RU" dirty="0" smtClean="0"/>
              <a:t>Семинар по теме «Больше качества обслуживания пользователей библиотеки». Профессор Дитмар Куммер провел тренинг с сотрудниками районных библиотек Ташкента, где были рассмотрены различные методы приема посетителей библиотеки, разнообразность методов подхода библиотекаря к своему читателю</a:t>
            </a:r>
          </a:p>
          <a:p>
            <a:pPr>
              <a:defRPr/>
            </a:pPr>
            <a:r>
              <a:rPr lang="ru-RU" dirty="0" smtClean="0"/>
              <a:t>В 2012 г. В рамках проекта </a:t>
            </a:r>
            <a:r>
              <a:rPr lang="de-DE" dirty="0"/>
              <a:t>„Gletschermusik“ </a:t>
            </a:r>
            <a:r>
              <a:rPr lang="ru-RU" dirty="0" smtClean="0"/>
              <a:t> в Немецком читальном зале был официально объявлен открытый конкурс для мультимедийных художников «Музыка ледника», где были предоставлены условия конкурса и была проведена дискуссия с участниками (студентами и преподавателями, представителями творческих профессий) по поводу целесообразности данного проекта с референтом проекта г. </a:t>
            </a:r>
            <a:r>
              <a:rPr lang="ru-RU" dirty="0" err="1" smtClean="0"/>
              <a:t>Лиллеваном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Всестороннее сотрудничество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sz="half" idx="1"/>
          </p:nvPr>
        </p:nvSpPr>
        <p:spPr bwMode="auto">
          <a:xfrm>
            <a:off x="636588" y="1397000"/>
            <a:ext cx="6643687" cy="477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/>
              <a:t>Деятельность немецкого читального зала направлена не только на удовлетворение информационных запросов, но и на расширение всестороннего сотрудничества в области образования и культуры между Узбекистаном и Германией.</a:t>
            </a:r>
          </a:p>
          <a:p>
            <a:r>
              <a:rPr lang="ru-RU" sz="1800" dirty="0" smtClean="0"/>
              <a:t>	Реализация данного проекта не является однократной гуманитарной акцией, а подразумевает долгосрочность и взаимную активность партнёров. Всё это способствует дальнейшему развитию дружеских связей, углубленному взаимопониманию между нашими странами.</a:t>
            </a:r>
          </a:p>
          <a:p>
            <a:endParaRPr lang="ru-RU" sz="1800" dirty="0" smtClean="0"/>
          </a:p>
        </p:txBody>
      </p:sp>
      <p:pic>
        <p:nvPicPr>
          <p:cNvPr id="34821" name="Picture 9" descr="new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1" y="4127500"/>
            <a:ext cx="2552699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Logo LS (specia Editionl for Ravsha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4824413"/>
            <a:ext cx="36242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Нов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</a:t>
            </a:r>
          </a:p>
        </p:txBody>
      </p:sp>
      <p:pic>
        <p:nvPicPr>
          <p:cNvPr id="4" name="Picture 4" descr="DSC_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5172" y="0"/>
            <a:ext cx="3700130" cy="196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scene3d>
            <a:camera prst="perspectiveHeroicExtremeLeftFacing"/>
            <a:lightRig rig="threePt" dir="t"/>
          </a:scene3d>
        </p:spPr>
      </p:pic>
      <p:sp>
        <p:nvSpPr>
          <p:cNvPr id="18435" name="Объект 13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/>
              <a:t>В 1994 году по инициативе г-на др. Кайлхольца (на тот момент посла ФРГ в г. Ташкенте) был впервые основан Немецкий читальный зал г. Ташкента - современная модель библиотеки, укомплектованная актуальным немецкоязычным фондом, современным оборудованием и специальной мебелью, отвечающей последним требованием мировых стандартов.</a:t>
            </a:r>
            <a:endParaRPr lang="de-DE" smtClean="0"/>
          </a:p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Создание Немецкого читального зала подразумевалось как долгосрочное и взаимное партнерство, что и было доказано поддержкой постоянной актуальности книжного фонда с немецкой стороны и постоянной готовностью в предоставлении помещения и персонала с узбекской стороны.</a:t>
            </a:r>
            <a:endParaRPr lang="de-DE" smtClean="0">
              <a:solidFill>
                <a:srgbClr val="514843"/>
              </a:solidFill>
            </a:endParaRPr>
          </a:p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В 2003 году, преодолевая ряд проблем, связанных с поиском помещения, Немецкий зал нашел свое пристанище в Центральной библиотеке Мирзо-Улугбекского района им. Л.Н.Толстого.</a:t>
            </a:r>
          </a:p>
          <a:p>
            <a:pPr marL="0" indent="0"/>
            <a:endParaRPr lang="ru-RU" smtClean="0"/>
          </a:p>
          <a:p>
            <a:pPr marL="0" indent="0" eaLnBrk="1" hangingPunct="1">
              <a:lnSpc>
                <a:spcPct val="80000"/>
              </a:lnSpc>
              <a:buClr>
                <a:srgbClr val="514843"/>
              </a:buClr>
              <a:buFont typeface="Wingdings" pitchFamily="2" charset="2"/>
              <a:buNone/>
            </a:pPr>
            <a:endParaRPr lang="ru-RU" smtClean="0">
              <a:solidFill>
                <a:srgbClr val="51484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</a:t>
            </a:r>
          </a:p>
        </p:txBody>
      </p:sp>
      <p:sp>
        <p:nvSpPr>
          <p:cNvPr id="19458" name="Объект 13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26 ноября 2003 г. состоялось официальное открытие Немецкого читального зала в Центральной библиотеке Мирзо-Улугбекского района им. Л.Н.Толстого (в настоящее время – Информационно-ресурсный центр при Ташкентском промышленно-профессиональном колледже)</a:t>
            </a:r>
          </a:p>
        </p:txBody>
      </p:sp>
      <p:pic>
        <p:nvPicPr>
          <p:cNvPr id="4" name="Picture 4" descr="DSC_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3079750"/>
            <a:ext cx="3500437" cy="308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DSC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3079750"/>
            <a:ext cx="1828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DSC_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3081338"/>
            <a:ext cx="3476625" cy="308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</a:t>
            </a:r>
          </a:p>
        </p:txBody>
      </p:sp>
      <p:sp>
        <p:nvSpPr>
          <p:cNvPr id="20482" name="Объект 13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/>
              <a:t>Сегодня Немецкий читальный зал представляет собой современную модель библиотеки с актуальным фондом и современным техническим оснащением. Он соответствует международным стандартам и является примером международного сотрудничества в области культуры и образования.</a:t>
            </a:r>
            <a:endParaRPr lang="de-DE" smtClean="0"/>
          </a:p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endParaRPr lang="de-DE" smtClean="0"/>
          </a:p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endParaRPr lang="de-DE" smtClean="0">
              <a:solidFill>
                <a:srgbClr val="514843"/>
              </a:solidFill>
            </a:endParaRPr>
          </a:p>
        </p:txBody>
      </p:sp>
      <p:pic>
        <p:nvPicPr>
          <p:cNvPr id="18435" name="Picture 4" descr="DSC_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3048000"/>
            <a:ext cx="4143375" cy="296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5" descr="DSC00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7413" y="3048000"/>
            <a:ext cx="4119562" cy="296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</a:t>
            </a:r>
          </a:p>
        </p:txBody>
      </p:sp>
      <p:sp>
        <p:nvSpPr>
          <p:cNvPr id="21506" name="Объект 13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Фонд Немецкого читального зала предоставлен всем желающим в открытом доступе. Актуальность фонда, которая соответствует интересам и потребностям пользователей,  является главной задачей работы Немецкого читального зала.</a:t>
            </a:r>
            <a:endParaRPr lang="de-DE" smtClean="0">
              <a:solidFill>
                <a:srgbClr val="514843"/>
              </a:solidFill>
            </a:endParaRPr>
          </a:p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514843"/>
                </a:solidFill>
              </a:rPr>
              <a:t>Мы обладаем широким спектром пользователей. Это школьники, студенты, преподаватели, профессора, интересующиеся Германией и немецким языком и многие другие. Мы организуем нашу работу согласно потребностям пользователей так, чтобы пользователь мог найти нужную ему информацию не только при помощи профессиональной консультации сотрудников, но и самостоятельно.</a:t>
            </a:r>
          </a:p>
        </p:txBody>
      </p:sp>
      <p:pic>
        <p:nvPicPr>
          <p:cNvPr id="19459" name="Picture 4" descr="DSC_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271" y="4183117"/>
            <a:ext cx="2319611" cy="165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9460" name="Picture 5" descr="DSC_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97" y="4435365"/>
            <a:ext cx="1825625" cy="202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P628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2897" y="4464872"/>
            <a:ext cx="2814638" cy="207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22530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 - Сервис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323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Наш фонд включает в себя около 7000 наименований. Это немецкоязычные книги, аудио-, </a:t>
            </a:r>
            <a:r>
              <a:rPr lang="ru-RU" smtClean="0"/>
              <a:t>видекокассеты</a:t>
            </a:r>
            <a:r>
              <a:rPr lang="ru-RU" dirty="0" smtClean="0"/>
              <a:t>, </a:t>
            </a:r>
            <a:r>
              <a:rPr lang="de-DE" dirty="0" smtClean="0"/>
              <a:t>CD- </a:t>
            </a:r>
            <a:r>
              <a:rPr lang="ru-RU" dirty="0" smtClean="0"/>
              <a:t>и </a:t>
            </a:r>
            <a:r>
              <a:rPr lang="de-DE" dirty="0" smtClean="0"/>
              <a:t>DVD</a:t>
            </a:r>
            <a:r>
              <a:rPr lang="ru-RU" dirty="0" smtClean="0"/>
              <a:t>-</a:t>
            </a:r>
            <a:r>
              <a:rPr lang="ru-RU" dirty="0" err="1" smtClean="0"/>
              <a:t>материаллы</a:t>
            </a:r>
            <a:r>
              <a:rPr lang="ru-RU" dirty="0" smtClean="0"/>
              <a:t> газеты и журналы: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Немецкоязычная художественная литература и электронные ресурсы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Справочная литература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Газеты и журналы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CD-Rom</a:t>
            </a:r>
            <a:r>
              <a:rPr lang="ru-RU" dirty="0" smtClean="0"/>
              <a:t>-программы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Аудиокассеты и </a:t>
            </a:r>
            <a:r>
              <a:rPr lang="de-DE" dirty="0" smtClean="0"/>
              <a:t>CD</a:t>
            </a:r>
            <a:r>
              <a:rPr lang="ru-RU" dirty="0" smtClean="0"/>
              <a:t>-диски (музыкальные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и аудиокниги)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Видеокассеты и </a:t>
            </a:r>
            <a:r>
              <a:rPr lang="de-DE" dirty="0" smtClean="0"/>
              <a:t>DVD</a:t>
            </a:r>
            <a:r>
              <a:rPr lang="ru-RU" dirty="0" smtClean="0"/>
              <a:t>-диски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Clr>
                <a:srgbClr val="514843"/>
              </a:buClr>
              <a:buFont typeface="Wingdings" pitchFamily="2" charset="2"/>
              <a:buNone/>
              <a:defRPr/>
            </a:pPr>
            <a:endParaRPr lang="ru-RU" dirty="0">
              <a:solidFill>
                <a:srgbClr val="514843"/>
              </a:solidFill>
            </a:endParaRPr>
          </a:p>
        </p:txBody>
      </p:sp>
      <p:pic>
        <p:nvPicPr>
          <p:cNvPr id="20483" name="Picture 4" descr="DSC_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733" y="5439104"/>
            <a:ext cx="1985853" cy="132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0484" name="Picture 5" descr="DSC_0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7314" y="3582495"/>
            <a:ext cx="182562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 – соответствие сервиса</a:t>
            </a: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 bwMode="auto">
          <a:xfrm>
            <a:off x="468313" y="1600200"/>
            <a:ext cx="11099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800" smtClean="0"/>
              <a:t>В 2007 и 2011г.г. Немецкий читальный зал прошёл аудиторскую проверку на соответсвие международным стандартам работы Немецких читальных залов в регионах Центральнои Азии и получил соответствующие сертификаты, подтверждённые курирующим Гёте-Институом г. Москвы.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0719" y="3079531"/>
            <a:ext cx="2813914" cy="343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32212" y="2732689"/>
            <a:ext cx="2813914" cy="394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4390" y="2827283"/>
            <a:ext cx="4572000" cy="348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DSC_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25" y="4383088"/>
            <a:ext cx="19685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514843"/>
                </a:solidFill>
              </a:rPr>
              <a:t>Немецкий читальный зал г. Ташкента – Наше помещение</a:t>
            </a:r>
          </a:p>
        </p:txBody>
      </p:sp>
      <p:sp>
        <p:nvSpPr>
          <p:cNvPr id="22530" name="Объект 13"/>
          <p:cNvSpPr>
            <a:spLocks noGrp="1"/>
          </p:cNvSpPr>
          <p:nvPr>
            <p:ph idx="1"/>
          </p:nvPr>
        </p:nvSpPr>
        <p:spPr bwMode="auto">
          <a:xfrm>
            <a:off x="649288" y="1414463"/>
            <a:ext cx="10887075" cy="521176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buClr>
                <a:srgbClr val="51484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514843"/>
                </a:solidFill>
              </a:rPr>
              <a:t>Немецкий читальный зал доступен всем, кто интересуется Немецким языком и кто нуждается в какой-либо информации о Германии. Фонд предоставлен в бесплатное пользование. Мы обладаем 2-мя компьютерами с возможностью использования поисковой системы – каталога ИРБИС. Также Вы можете воспользоваться вашим </a:t>
            </a:r>
            <a:r>
              <a:rPr lang="de-DE" dirty="0" smtClean="0">
                <a:solidFill>
                  <a:srgbClr val="514843"/>
                </a:solidFill>
              </a:rPr>
              <a:t>Laptop</a:t>
            </a:r>
            <a:r>
              <a:rPr lang="ru-RU" dirty="0" smtClean="0">
                <a:solidFill>
                  <a:srgbClr val="514843"/>
                </a:solidFill>
              </a:rPr>
              <a:t>ом в связи с наличием </a:t>
            </a:r>
            <a:r>
              <a:rPr lang="de-DE" dirty="0" err="1">
                <a:solidFill>
                  <a:srgbClr val="514843"/>
                </a:solidFill>
              </a:rPr>
              <a:t>Wi-Fi</a:t>
            </a:r>
            <a:r>
              <a:rPr lang="de-DE" dirty="0">
                <a:solidFill>
                  <a:srgbClr val="514843"/>
                </a:solidFill>
              </a:rPr>
              <a:t> </a:t>
            </a:r>
            <a:r>
              <a:rPr lang="ru-RU" dirty="0" smtClean="0">
                <a:solidFill>
                  <a:srgbClr val="514843"/>
                </a:solidFill>
              </a:rPr>
              <a:t>, мы предоставляем помимо нашего фонда доступ в интернет и полезные ссылки, которые помогут Вам добыть дополнительную информацию по теме Германии.</a:t>
            </a:r>
          </a:p>
          <a:p>
            <a:pPr eaLnBrk="1" hangingPunct="1">
              <a:defRPr/>
            </a:pPr>
            <a:r>
              <a:rPr lang="ru-RU" dirty="0" smtClean="0"/>
              <a:t>Бесплатная выдача материалов</a:t>
            </a:r>
          </a:p>
          <a:p>
            <a:pPr eaLnBrk="1" hangingPunct="1">
              <a:defRPr/>
            </a:pPr>
            <a:r>
              <a:rPr lang="ru-RU" dirty="0" smtClean="0"/>
              <a:t>Возможность использования Аудио-, Видеокассет, </a:t>
            </a:r>
            <a:r>
              <a:rPr lang="de-DE" dirty="0"/>
              <a:t>CD- </a:t>
            </a:r>
            <a:r>
              <a:rPr lang="ru-RU" dirty="0" smtClean="0"/>
              <a:t>и</a:t>
            </a:r>
            <a:r>
              <a:rPr lang="de-DE" dirty="0" smtClean="0"/>
              <a:t> </a:t>
            </a:r>
            <a:endParaRPr lang="ru-R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dirty="0" smtClean="0"/>
              <a:t>DVD- </a:t>
            </a:r>
            <a:r>
              <a:rPr lang="ru-RU" dirty="0" smtClean="0"/>
              <a:t>материалов</a:t>
            </a:r>
          </a:p>
          <a:p>
            <a:pPr eaLnBrk="1" hangingPunct="1">
              <a:defRPr/>
            </a:pPr>
            <a:r>
              <a:rPr lang="ru-RU" dirty="0" smtClean="0"/>
              <a:t>Зал для просмотра видео</a:t>
            </a:r>
          </a:p>
          <a:p>
            <a:pPr eaLnBrk="1" hangingPunct="1">
              <a:defRPr/>
            </a:pPr>
            <a:r>
              <a:rPr lang="ru-RU" dirty="0" smtClean="0"/>
              <a:t>Копировальный аппарат</a:t>
            </a:r>
          </a:p>
          <a:p>
            <a:pPr eaLnBrk="1" hangingPunct="1">
              <a:defRPr/>
            </a:pPr>
            <a:r>
              <a:rPr lang="ru-RU" dirty="0" smtClean="0"/>
              <a:t>Доступ в интернет</a:t>
            </a:r>
          </a:p>
          <a:p>
            <a:pPr eaLnBrk="1" hangingPunct="1">
              <a:defRPr/>
            </a:pPr>
            <a:r>
              <a:rPr lang="de-DE" dirty="0" err="1"/>
              <a:t>Wi-Fi</a:t>
            </a:r>
            <a:endParaRPr lang="ru-RU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Clr>
                <a:srgbClr val="51484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514843"/>
              </a:solidFill>
            </a:endParaRPr>
          </a:p>
        </p:txBody>
      </p:sp>
      <p:pic>
        <p:nvPicPr>
          <p:cNvPr id="22531" name="Picture 4" descr="DSC006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255" y="4092624"/>
            <a:ext cx="1960563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7" descr="P6280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5992" y="3060128"/>
            <a:ext cx="2541181" cy="203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14843"/>
                </a:solidFill>
              </a:rPr>
              <a:t>Немецкий читальный зал г. Ташкента – Важные показатели (2003-2012 г.г.)</a:t>
            </a:r>
          </a:p>
        </p:txBody>
      </p:sp>
      <p:graphicFrame>
        <p:nvGraphicFramePr>
          <p:cNvPr id="25602" name="Объект 6"/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presentationml/2006/ole">
            <p:oleObj spid="_x0000_s25604" r:id="rId3" imgW="9986113" imgH="4572396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1176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TS103431380</vt:lpstr>
      <vt:lpstr>Диаграмма Microsoft Office Excel</vt:lpstr>
      <vt:lpstr>Немецкий читальный зал Ташкент</vt:lpstr>
      <vt:lpstr>Немецкий читальный зал г. Ташкента</vt:lpstr>
      <vt:lpstr>Немецкий читальный зал г. Ташкента</vt:lpstr>
      <vt:lpstr>Немецкий читальный зал г. Ташкента</vt:lpstr>
      <vt:lpstr>Немецкий читальный зал г. Ташкента</vt:lpstr>
      <vt:lpstr>Немецкий читальный зал г. Ташкента - Сервис</vt:lpstr>
      <vt:lpstr>Немецкий читальный зал г. Ташкента – соответствие сервиса</vt:lpstr>
      <vt:lpstr>Немецкий читальный зал г. Ташкента – Наше помещение</vt:lpstr>
      <vt:lpstr>Немецкий читальный зал г. Ташкента – Важные показатели (2003-2012 г.г.)</vt:lpstr>
      <vt:lpstr>Немецкий читальный зал г. Ташкента – Важные показатели (2003-2012 г.г.)</vt:lpstr>
      <vt:lpstr>Немецкий читальный зал г. Ташкента – Важные показатели (2003-2012 г.г.)</vt:lpstr>
      <vt:lpstr>Немецкий читальный зал г. Ташкента – Мероприятия</vt:lpstr>
      <vt:lpstr>Немецкий читальный зал г. Ташкента – немецкие авторы в Ташкенте</vt:lpstr>
      <vt:lpstr>Немецкий читальный зал г. Ташкента – Чтения</vt:lpstr>
      <vt:lpstr>Немецкий читальный зал г. Ташкента– Книжная выставка</vt:lpstr>
      <vt:lpstr>Немецкий читальный зал г. Ташкента – Конкурсы на лучшее чтение</vt:lpstr>
      <vt:lpstr>Немецкий читальный зал г. Ташкента – Профориентирующие мероприятия  и мероприятия по повышению квалификации</vt:lpstr>
      <vt:lpstr>Всестороннее сотрудничество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DEUTSCHER LESESAAL TASCHKENT</dc:title>
  <dc:creator/>
  <cp:lastModifiedBy/>
  <cp:revision>17</cp:revision>
  <dcterms:created xsi:type="dcterms:W3CDTF">2013-06-26T15:35:27Z</dcterms:created>
  <dcterms:modified xsi:type="dcterms:W3CDTF">2013-11-15T21:00:46Z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